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91" autoAdjust="0"/>
  </p:normalViewPr>
  <p:slideViewPr>
    <p:cSldViewPr>
      <p:cViewPr varScale="1">
        <p:scale>
          <a:sx n="67" d="100"/>
          <a:sy n="67" d="100"/>
        </p:scale>
        <p:origin x="-190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A3BD3-81EE-45BF-9B12-035D75D9AC4A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C15F6-BA17-4B72-924A-D64336C8AA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042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hermou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продукт прекрасно</a:t>
            </a:r>
            <a:r>
              <a:rPr lang="ru-RU" baseline="0" dirty="0" smtClean="0"/>
              <a:t> подходит для авторов книг, статей, и других публикаций которые уже что-то продают и хотят увеличить свой доход, так и тех, кто ещё ничего не продавал но собирается начать. Комплексное решение позволяет в 3 шага опубликовать готовый материал и разместить его на любом сайте вместе с интегрированной платежной системой. Все это благодаря нашему специальному виджету. Автор может продавать свои публикации где угодно, даже на фэйсбук.</a:t>
            </a:r>
            <a:endParaRPr lang="en-US" baseline="0" dirty="0" smtClean="0"/>
          </a:p>
          <a:p>
            <a:r>
              <a:rPr lang="ru-RU" baseline="0" dirty="0" smtClean="0"/>
              <a:t>Сам виджет представляет из себя </a:t>
            </a:r>
            <a:r>
              <a:rPr lang="en-US" baseline="0" dirty="0" smtClean="0"/>
              <a:t>JS-</a:t>
            </a:r>
            <a:r>
              <a:rPr lang="ru-RU" baseline="0" dirty="0" smtClean="0"/>
              <a:t>программу, которая отправляет запросы на наш сервер, а полученные ответы обрабатывает и встраивает в </a:t>
            </a:r>
            <a:r>
              <a:rPr lang="en-US" baseline="0" dirty="0" smtClean="0"/>
              <a:t>DOM-</a:t>
            </a:r>
            <a:r>
              <a:rPr lang="ru-RU" baseline="0" dirty="0" smtClean="0"/>
              <a:t>модель, таким образом контент отображается с родным для сайта </a:t>
            </a:r>
            <a:r>
              <a:rPr lang="en-US" baseline="0" dirty="0" smtClean="0"/>
              <a:t>CSS-</a:t>
            </a:r>
            <a:r>
              <a:rPr lang="ru-RU" baseline="0" dirty="0" smtClean="0"/>
              <a:t>ом.</a:t>
            </a:r>
          </a:p>
          <a:p>
            <a:r>
              <a:rPr lang="ru-RU" baseline="0" dirty="0" smtClean="0"/>
              <a:t>Платежная система позволяет покупать публикации прямо на том сайте, где расположен виджет, при этом сразу после покупки пользователь получает доступ к платному контенту.</a:t>
            </a:r>
          </a:p>
          <a:p>
            <a:r>
              <a:rPr lang="ru-RU" baseline="0" dirty="0" smtClean="0"/>
              <a:t>Естественно, при редактировании публикации на нашем сервисе он обновится во всех виджетах, ведь они получают контент напрямую с нашего сервера.</a:t>
            </a:r>
          </a:p>
          <a:p>
            <a:r>
              <a:rPr lang="ru-RU" baseline="0" dirty="0" smtClean="0"/>
              <a:t>Также мы собираем и предоставляем всю статистику по просмотрам, продажам и распространению публикаций.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15F6-BA17-4B72-924A-D64336C8AA7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513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15F6-BA17-4B72-924A-D64336C8AA7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70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используем</a:t>
            </a:r>
            <a:r>
              <a:rPr lang="ru-RU" baseline="0" dirty="0" smtClean="0"/>
              <a:t> в проекте достаточно много технологий. Ключевыми являются </a:t>
            </a:r>
            <a:r>
              <a:rPr lang="en-US" baseline="0" dirty="0" smtClean="0"/>
              <a:t>Windows Azure </a:t>
            </a:r>
            <a:r>
              <a:rPr lang="ru-RU" baseline="0" dirty="0" smtClean="0"/>
              <a:t>как платформа и </a:t>
            </a:r>
            <a:r>
              <a:rPr lang="en-US" baseline="0" dirty="0" smtClean="0"/>
              <a:t>JavaScript</a:t>
            </a:r>
            <a:r>
              <a:rPr lang="ru-RU" baseline="0" dirty="0" smtClean="0"/>
              <a:t>, как язык реализации нашего виджета. Для платежей мы используем </a:t>
            </a:r>
            <a:r>
              <a:rPr lang="en-US" baseline="0" dirty="0" smtClean="0"/>
              <a:t>PayPal. </a:t>
            </a:r>
            <a:r>
              <a:rPr lang="ru-RU" baseline="0" dirty="0" smtClean="0"/>
              <a:t>А для поиска</a:t>
            </a:r>
            <a:r>
              <a:rPr lang="en-US" baseline="0" dirty="0" smtClean="0"/>
              <a:t> Apache </a:t>
            </a:r>
            <a:r>
              <a:rPr lang="en-US" baseline="0" dirty="0" err="1" smtClean="0"/>
              <a:t>Lucene</a:t>
            </a:r>
            <a:r>
              <a:rPr lang="ru-RU" baseline="0" dirty="0" smtClean="0"/>
              <a:t>, специально адаптированный для использования с </a:t>
            </a:r>
            <a:r>
              <a:rPr lang="en-US" baseline="0" dirty="0" smtClean="0"/>
              <a:t>Azure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Tom Laird-McConnell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ом.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качестве организации проекта для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Role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используем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3.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 также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jQuery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клиентских скриптов на нашем сайте.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15F6-BA17-4B72-924A-D64336C8AA7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7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 того, что предлагает платформа </a:t>
            </a:r>
            <a:r>
              <a:rPr lang="en-US" dirty="0" smtClean="0"/>
              <a:t>Windows Azure </a:t>
            </a:r>
            <a:r>
              <a:rPr lang="ru-RU" dirty="0" smtClean="0"/>
              <a:t>мы используем практически все</a:t>
            </a:r>
            <a:r>
              <a:rPr lang="ru-RU" baseline="0" dirty="0" smtClean="0"/>
              <a:t> возможности. Веб-роль мы используем непосредственно по назначению – для сайта </a:t>
            </a:r>
            <a:r>
              <a:rPr lang="ru-RU" baseline="0" dirty="0" smtClean="0">
                <a:sym typeface="Wingdings" pitchFamily="2" charset="2"/>
              </a:rPr>
              <a:t> Воркер-роль для обработки очередей, которые в свою очередь используются при публикации для индексирования, для обработки транзакций внутренних платежей (распределение дохода между автором, дистрибьютором и системой). Для основных индексов мы используем </a:t>
            </a:r>
            <a:r>
              <a:rPr lang="en-US" baseline="0" dirty="0" smtClean="0">
                <a:sym typeface="Wingdings" pitchFamily="2" charset="2"/>
              </a:rPr>
              <a:t>Table Storage. </a:t>
            </a:r>
            <a:r>
              <a:rPr lang="ru-RU" baseline="0" dirty="0" smtClean="0">
                <a:sym typeface="Wingdings" pitchFamily="2" charset="2"/>
              </a:rPr>
              <a:t>Там хранится информация о публикациях, профили пользователей, информация для авторизации, и т.п. Сами публикации хранятся в </a:t>
            </a:r>
            <a:r>
              <a:rPr lang="en-US" baseline="0" dirty="0" smtClean="0">
                <a:sym typeface="Wingdings" pitchFamily="2" charset="2"/>
              </a:rPr>
              <a:t>Blob Storage. </a:t>
            </a:r>
            <a:r>
              <a:rPr lang="ru-RU" baseline="0" dirty="0" smtClean="0">
                <a:sym typeface="Wingdings" pitchFamily="2" charset="2"/>
              </a:rPr>
              <a:t>Там же хранится вся медиа-информация. </a:t>
            </a:r>
            <a:r>
              <a:rPr lang="en-US" baseline="0" dirty="0" smtClean="0">
                <a:sym typeface="Wingdings" pitchFamily="2" charset="2"/>
              </a:rPr>
              <a:t>Azure SQL </a:t>
            </a:r>
            <a:r>
              <a:rPr lang="ru-RU" baseline="0" dirty="0" smtClean="0">
                <a:sym typeface="Wingdings" pitchFamily="2" charset="2"/>
              </a:rPr>
              <a:t>мы используем для рейтингов пользователей и для индекса публикаций. Здесь ключевым моментом является необходимость сортировки динамических значений, что реализовывать на </a:t>
            </a:r>
            <a:r>
              <a:rPr lang="en-US" baseline="0" dirty="0" smtClean="0">
                <a:sym typeface="Wingdings" pitchFamily="2" charset="2"/>
              </a:rPr>
              <a:t>Table Storage </a:t>
            </a:r>
            <a:r>
              <a:rPr lang="ru-RU" baseline="0" dirty="0" smtClean="0">
                <a:sym typeface="Wingdings" pitchFamily="2" charset="2"/>
              </a:rPr>
              <a:t>очень затратно.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15F6-BA17-4B72-924A-D64336C8AA7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31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Azure </a:t>
            </a:r>
            <a:r>
              <a:rPr lang="ru-RU" baseline="0" dirty="0" smtClean="0"/>
              <a:t>мы начали использовать с января 2010 года, практически с момента его коммерческого релиза. Самой первой проблемой с которой мы столкнулись – это то, что стандартные механизмы аутентификации не работают в </a:t>
            </a:r>
            <a:r>
              <a:rPr lang="en-US" baseline="0" dirty="0" smtClean="0"/>
              <a:t>Windows Azure</a:t>
            </a:r>
            <a:r>
              <a:rPr lang="ru-RU" baseline="0" dirty="0" smtClean="0"/>
              <a:t>. Нам пришлось реализовать собственный механизм реализации с хранением сессий в </a:t>
            </a:r>
            <a:r>
              <a:rPr lang="en-US" baseline="0" dirty="0" smtClean="0"/>
              <a:t>Blob Storage.</a:t>
            </a:r>
            <a:endParaRPr lang="ru-RU" baseline="0" dirty="0" smtClean="0"/>
          </a:p>
          <a:p>
            <a:r>
              <a:rPr lang="ru-RU" baseline="0" dirty="0" smtClean="0"/>
              <a:t>Второй особенностью разработки на Азуре для нас стало использование эмулятора. Кроме того, что он достаточно ресурсоемкий (а одному из членов нашей команды, Никите, нашему </a:t>
            </a:r>
            <a:r>
              <a:rPr lang="en-US" baseline="0" dirty="0" smtClean="0"/>
              <a:t>CTO</a:t>
            </a:r>
            <a:r>
              <a:rPr lang="ru-RU" baseline="0" dirty="0" smtClean="0"/>
              <a:t>, приходилось компилировать и деплоить в эмулятор на </a:t>
            </a:r>
            <a:r>
              <a:rPr lang="en-US" baseline="0" dirty="0" smtClean="0"/>
              <a:t>Asus </a:t>
            </a:r>
            <a:r>
              <a:rPr lang="en-US" baseline="0" dirty="0" err="1" smtClean="0"/>
              <a:t>eeePC</a:t>
            </a:r>
            <a:r>
              <a:rPr lang="en-US" baseline="0" dirty="0" smtClean="0"/>
              <a:t>)</a:t>
            </a:r>
            <a:r>
              <a:rPr lang="ru-RU" baseline="0" dirty="0" smtClean="0"/>
              <a:t> в первых версиях поведение во многих местах имело особенности и некоторые расхождения с реальным облаком. </a:t>
            </a:r>
          </a:p>
          <a:p>
            <a:r>
              <a:rPr lang="ru-RU" baseline="0" dirty="0" smtClean="0"/>
              <a:t>Также одной из особенностей было то, что эмулятор запуская веб-роль инкрементил номер порта, т.е. 81, 82, 83 и т.д. и это доставляло неудобства при работе, так как для нашего виджета требовался фиксированный адрес для запросов. И чтобы решить эту проблему нам пришлось написать прокси, который работал на </a:t>
            </a:r>
            <a:r>
              <a:rPr lang="en-US" baseline="0" dirty="0" smtClean="0"/>
              <a:t>IIS </a:t>
            </a:r>
            <a:r>
              <a:rPr lang="ru-RU" baseline="0" dirty="0" smtClean="0"/>
              <a:t>и перенаправлял запросы на нужный порт.</a:t>
            </a:r>
          </a:p>
          <a:p>
            <a:r>
              <a:rPr lang="ru-RU" baseline="0" dirty="0" smtClean="0"/>
              <a:t>Что касается доменного имени – то здесь есть ещё одна особенность. Каждый раз при деплое для </a:t>
            </a:r>
            <a:r>
              <a:rPr lang="en-US" baseline="0" dirty="0" smtClean="0"/>
              <a:t>Web Role </a:t>
            </a:r>
            <a:r>
              <a:rPr lang="ru-RU" baseline="0" dirty="0" smtClean="0"/>
              <a:t>изменяется </a:t>
            </a:r>
            <a:r>
              <a:rPr lang="en-US" baseline="0" dirty="0" smtClean="0"/>
              <a:t>IP-</a:t>
            </a:r>
            <a:r>
              <a:rPr lang="ru-RU" baseline="0" dirty="0" smtClean="0"/>
              <a:t>адрес. Актуальный </a:t>
            </a:r>
            <a:r>
              <a:rPr lang="en-US" baseline="0" dirty="0" smtClean="0"/>
              <a:t>IP-</a:t>
            </a:r>
            <a:r>
              <a:rPr lang="ru-RU" baseline="0" dirty="0" smtClean="0"/>
              <a:t>адрес можно получить по адресу </a:t>
            </a:r>
            <a:r>
              <a:rPr lang="en-US" baseline="0" dirty="0" smtClean="0"/>
              <a:t>yourname.cloudapp.net.</a:t>
            </a:r>
            <a:r>
              <a:rPr lang="ru-RU" baseline="0" dirty="0" smtClean="0"/>
              <a:t> А т.к. не все регистраторы позволяют назначать </a:t>
            </a:r>
            <a:r>
              <a:rPr lang="en-US" baseline="0" dirty="0" smtClean="0"/>
              <a:t>CNAME </a:t>
            </a:r>
            <a:r>
              <a:rPr lang="ru-RU" baseline="0" dirty="0" smtClean="0"/>
              <a:t>для домена второго уровня, поэтому приходится использовать сторонние сервисы для этого, например</a:t>
            </a:r>
            <a:r>
              <a:rPr lang="en-US" baseline="0" dirty="0" smtClean="0"/>
              <a:t> dnsazure.com.</a:t>
            </a:r>
            <a:endParaRPr lang="ru-RU" baseline="0" dirty="0" smtClean="0"/>
          </a:p>
          <a:p>
            <a:r>
              <a:rPr lang="ru-RU" baseline="0" dirty="0" smtClean="0"/>
              <a:t>В самом начале знакомства с </a:t>
            </a:r>
            <a:r>
              <a:rPr lang="en-US" baseline="0" dirty="0" smtClean="0"/>
              <a:t>Table Storage </a:t>
            </a:r>
            <a:r>
              <a:rPr lang="ru-RU" baseline="0" dirty="0" smtClean="0"/>
              <a:t>у нас были большие сложности с подбором ключей, ведь для того, чтобы запросы работали быстро и хорошо реплицировались нужно особым образом подбирать </a:t>
            </a:r>
            <a:r>
              <a:rPr lang="en-US" baseline="0" dirty="0" err="1" smtClean="0"/>
              <a:t>PartitionKey</a:t>
            </a:r>
            <a:r>
              <a:rPr lang="ru-RU" baseline="0" dirty="0" smtClean="0"/>
              <a:t>. А чтобы можно было быстро выбирать нужные наборы данных, то и </a:t>
            </a:r>
            <a:r>
              <a:rPr lang="en-US" baseline="0" dirty="0" err="1" smtClean="0"/>
              <a:t>RowKey</a:t>
            </a:r>
            <a:r>
              <a:rPr lang="en-US" baseline="0" dirty="0" smtClean="0"/>
              <a:t> </a:t>
            </a:r>
            <a:r>
              <a:rPr lang="ru-RU" baseline="0" dirty="0" smtClean="0"/>
              <a:t>приходилось строить особым образом. Но в процессе разработки у нас выработалось несколько подходов, которые переродились затем в небольшой фрэймворк.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15F6-BA17-4B72-924A-D64336C8AA7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6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Физически одна таблица в </a:t>
            </a:r>
            <a:r>
              <a:rPr lang="en-US" baseline="0" dirty="0" smtClean="0"/>
              <a:t>Windows Azure Table Storage </a:t>
            </a:r>
            <a:r>
              <a:rPr lang="ru-RU" baseline="0" dirty="0" smtClean="0"/>
              <a:t>может хранится на разных серверах за счет использования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.</a:t>
            </a:r>
            <a:r>
              <a:rPr lang="ru-RU" baseline="0" dirty="0" smtClean="0"/>
              <a:t> Как мы видим из иллюстрации — часть данных из таблицы попадает на </a:t>
            </a:r>
            <a:r>
              <a:rPr lang="en-US" baseline="0" dirty="0" smtClean="0"/>
              <a:t>Server A, </a:t>
            </a:r>
            <a:r>
              <a:rPr lang="ru-RU" baseline="0" dirty="0" smtClean="0"/>
              <a:t>часть – на </a:t>
            </a:r>
            <a:r>
              <a:rPr lang="en-US" baseline="0" dirty="0" smtClean="0"/>
              <a:t>Server B.</a:t>
            </a:r>
            <a:r>
              <a:rPr lang="ru-RU" baseline="0" dirty="0" smtClean="0"/>
              <a:t> Здесь возникают несколько особенностей. Первая – что если при выборке не указать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 – </a:t>
            </a:r>
            <a:r>
              <a:rPr lang="ru-RU" baseline="0" dirty="0" smtClean="0"/>
              <a:t>то </a:t>
            </a:r>
            <a:r>
              <a:rPr lang="en-US" baseline="0" dirty="0" smtClean="0"/>
              <a:t>Table Storage </a:t>
            </a:r>
            <a:r>
              <a:rPr lang="ru-RU" baseline="0" dirty="0" smtClean="0"/>
              <a:t>будет выполнять запросы на всех серверах данной таблицы и затем автоматически соберет результаты вместе, но при этом нагрузка на </a:t>
            </a:r>
            <a:r>
              <a:rPr lang="en-US" baseline="0" dirty="0" smtClean="0"/>
              <a:t>Storage </a:t>
            </a:r>
            <a:r>
              <a:rPr lang="ru-RU" baseline="0" dirty="0" smtClean="0"/>
              <a:t>возрастает, а также возрастает количество транзакций, необходимых для выборки списка значений. Вторая особенность – это то, что </a:t>
            </a:r>
            <a:r>
              <a:rPr lang="en-US" baseline="0" dirty="0" smtClean="0"/>
              <a:t>Storage </a:t>
            </a:r>
            <a:r>
              <a:rPr lang="ru-RU" baseline="0" dirty="0" smtClean="0"/>
              <a:t>автоматически реплицирует данные из одной </a:t>
            </a:r>
            <a:r>
              <a:rPr lang="en-US" baseline="0" dirty="0" smtClean="0"/>
              <a:t>Partition </a:t>
            </a:r>
            <a:r>
              <a:rPr lang="ru-RU" baseline="0" dirty="0" smtClean="0"/>
              <a:t>при возрастании нагрузки. Таким образом, если данных в одном разделе окажется слишком много – то это отрицательно скажется на производительности, в частности и из-за того, что репликация больших объемов данных будет отнимать много ресурсов. И ещё одна особенность – это то, что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 </a:t>
            </a:r>
            <a:r>
              <a:rPr lang="ru-RU" baseline="0" dirty="0" smtClean="0"/>
              <a:t>выступает в </a:t>
            </a:r>
            <a:r>
              <a:rPr lang="en-US" baseline="0" dirty="0" smtClean="0"/>
              <a:t>Table Storage</a:t>
            </a:r>
            <a:r>
              <a:rPr lang="ru-RU" baseline="0" dirty="0" smtClean="0"/>
              <a:t> дополнительным уровнем данных. При обращении к конкретному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, Storage </a:t>
            </a:r>
            <a:r>
              <a:rPr lang="ru-RU" baseline="0" dirty="0" smtClean="0"/>
              <a:t>сначала выбирает его из индекса для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 </a:t>
            </a:r>
            <a:r>
              <a:rPr lang="ru-RU" baseline="0" dirty="0" smtClean="0"/>
              <a:t>для того, чтобы узнать на какой сервер перенаправлять запрос и если допустить огромное количество </a:t>
            </a:r>
            <a:r>
              <a:rPr lang="en-US" baseline="0" dirty="0" err="1" smtClean="0"/>
              <a:t>PartitionKey</a:t>
            </a:r>
            <a:r>
              <a:rPr lang="ru-RU" baseline="0" dirty="0" smtClean="0"/>
              <a:t> в одной таблице – то это тоже отрицательно скажется на производительности.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15F6-BA17-4B72-924A-D64336C8AA7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65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Таким образом мы можем резюмировать следующие особенности подбора ключей.</a:t>
            </a:r>
          </a:p>
          <a:p>
            <a:r>
              <a:rPr lang="en-US" baseline="0" dirty="0" err="1" smtClean="0"/>
              <a:t>PartitionKey</a:t>
            </a:r>
            <a:r>
              <a:rPr lang="en-US" baseline="0" dirty="0" smtClean="0"/>
              <a:t> </a:t>
            </a:r>
            <a:r>
              <a:rPr lang="ru-RU" baseline="0" dirty="0" smtClean="0"/>
              <a:t>должны хорошо и равномерно покрывать предполагаемый набор данных, чтобы не допустить чрезмерного раздутия отдельных секций, или же наоборот – чрезмерного увеличения количества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.</a:t>
            </a:r>
            <a:endParaRPr lang="ru-RU" baseline="0" dirty="0" smtClean="0"/>
          </a:p>
          <a:p>
            <a:r>
              <a:rPr lang="ru-RU" baseline="0" dirty="0" smtClean="0"/>
              <a:t>По нашему опыту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 </a:t>
            </a:r>
            <a:r>
              <a:rPr lang="ru-RU" baseline="0" dirty="0" smtClean="0"/>
              <a:t>хорошо вычисляется из хэша </a:t>
            </a:r>
            <a:r>
              <a:rPr lang="en-US" baseline="0" dirty="0" err="1" smtClean="0"/>
              <a:t>RowKey</a:t>
            </a:r>
            <a:r>
              <a:rPr lang="ru-RU" baseline="0" dirty="0" smtClean="0"/>
              <a:t>. Например, для данных авторизации мы используем в качестве </a:t>
            </a:r>
            <a:r>
              <a:rPr lang="en-US" baseline="0" dirty="0" err="1" smtClean="0"/>
              <a:t>RowKey</a:t>
            </a:r>
            <a:r>
              <a:rPr lang="en-US" baseline="0" dirty="0" smtClean="0"/>
              <a:t> email </a:t>
            </a:r>
            <a:r>
              <a:rPr lang="ru-RU" baseline="0" dirty="0" smtClean="0"/>
              <a:t>пользователя, а в качестве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 – </a:t>
            </a:r>
            <a:r>
              <a:rPr lang="ru-RU" baseline="0" dirty="0" smtClean="0"/>
              <a:t>некоторое количество бит из </a:t>
            </a:r>
            <a:r>
              <a:rPr lang="en-US" baseline="0" dirty="0" smtClean="0"/>
              <a:t>MD5</a:t>
            </a:r>
            <a:r>
              <a:rPr lang="ru-RU" baseline="0" dirty="0" smtClean="0"/>
              <a:t> от </a:t>
            </a:r>
            <a:r>
              <a:rPr lang="en-US" baseline="0" dirty="0" smtClean="0"/>
              <a:t>email’</a:t>
            </a:r>
            <a:r>
              <a:rPr lang="ru-RU" baseline="0" dirty="0" smtClean="0"/>
              <a:t>а. Таким образом достигается достаточно равномерное заполнение таблицы, количество ключей секций регулируется количеством бит, которые мы берем из </a:t>
            </a:r>
            <a:r>
              <a:rPr lang="en-US" baseline="0" dirty="0" smtClean="0"/>
              <a:t>MD5</a:t>
            </a:r>
            <a:r>
              <a:rPr lang="ru-RU" baseline="0" dirty="0" smtClean="0"/>
              <a:t>. А также это дает нам возможность легко вычислить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 </a:t>
            </a:r>
            <a:r>
              <a:rPr lang="ru-RU" baseline="0" dirty="0" smtClean="0"/>
              <a:t>исходя из входного параметра, в данном случае </a:t>
            </a:r>
            <a:r>
              <a:rPr lang="en-US" baseline="0" smtClean="0"/>
              <a:t>Email.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15F6-BA17-4B72-924A-D64336C8AA7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65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прошлом году к конференции </a:t>
            </a:r>
            <a:r>
              <a:rPr lang="en-US" baseline="0" dirty="0" smtClean="0"/>
              <a:t>MS DevCon’11</a:t>
            </a:r>
            <a:r>
              <a:rPr lang="ru-RU" baseline="0" dirty="0" smtClean="0"/>
              <a:t> мы подготавливали небольшое нагрузочное тестирование, чтобы оценить как наши наработки совмещаются с </a:t>
            </a:r>
            <a:r>
              <a:rPr lang="en-US" baseline="0" dirty="0" smtClean="0"/>
              <a:t>Windows Azure.</a:t>
            </a:r>
            <a:r>
              <a:rPr lang="ru-RU" baseline="0" dirty="0" smtClean="0"/>
              <a:t> Результаты нас конечно же приятно порадовали. Мы забили тестовую базу записями, добавили 50 000 000 записей и сравнили с ненагруженной базой и результат остался неизменным! Всего 50 мс. Потребовалось Азуру чтобы выбрать нужную запись из 50 000 000.</a:t>
            </a:r>
          </a:p>
          <a:p>
            <a:r>
              <a:rPr lang="ru-RU" baseline="0" dirty="0" smtClean="0"/>
              <a:t>Стоимость ресурсов в Азуре действительно очень низкая. За время разработки, а это больше года, мы потратили около </a:t>
            </a:r>
            <a:r>
              <a:rPr lang="en-US" baseline="0" dirty="0" smtClean="0"/>
              <a:t>$</a:t>
            </a:r>
            <a:r>
              <a:rPr lang="ru-RU" baseline="0" dirty="0" smtClean="0"/>
              <a:t>400</a:t>
            </a:r>
            <a:r>
              <a:rPr lang="en-US" baseline="0" dirty="0" smtClean="0"/>
              <a:t> </a:t>
            </a:r>
            <a:r>
              <a:rPr lang="ru-RU" baseline="0" dirty="0" smtClean="0"/>
              <a:t>на </a:t>
            </a:r>
            <a:r>
              <a:rPr lang="ru-RU" baseline="0" dirty="0" smtClean="0"/>
              <a:t>подписку.</a:t>
            </a:r>
          </a:p>
          <a:p>
            <a:r>
              <a:rPr lang="ru-RU" baseline="0" dirty="0" smtClean="0"/>
              <a:t>6 месяцев у нас была специальная подписка </a:t>
            </a:r>
            <a:r>
              <a:rPr lang="en-US" baseline="0" dirty="0" smtClean="0"/>
              <a:t>Windows Azure Introductory Special</a:t>
            </a:r>
            <a:r>
              <a:rPr lang="ru-RU" baseline="0" dirty="0" smtClean="0"/>
              <a:t> и мы совсем не платили за ресурсы, так как вписывались в бесплатный лимит ресурсов по этой подписке. У нас было 2 </a:t>
            </a:r>
            <a:r>
              <a:rPr lang="en-US" baseline="0" dirty="0" smtClean="0"/>
              <a:t>extra small instances</a:t>
            </a:r>
            <a:r>
              <a:rPr lang="ru-RU" baseline="0" dirty="0" smtClean="0"/>
              <a:t>, и совсем немного трафика и данных в </a:t>
            </a:r>
            <a:r>
              <a:rPr lang="en-US" baseline="0" dirty="0" smtClean="0"/>
              <a:t>storage.</a:t>
            </a:r>
            <a:r>
              <a:rPr lang="ru-RU" baseline="0" dirty="0" smtClean="0"/>
              <a:t> Сейчас мы тратим около</a:t>
            </a:r>
            <a:r>
              <a:rPr lang="en-US" baseline="0" dirty="0" smtClean="0"/>
              <a:t> $</a:t>
            </a:r>
            <a:r>
              <a:rPr lang="ru-RU" baseline="0" dirty="0" smtClean="0"/>
              <a:t>70 в месяц, из которых </a:t>
            </a:r>
            <a:r>
              <a:rPr lang="en-US" baseline="0" dirty="0" smtClean="0"/>
              <a:t>$10 — Azure SQL Web Edition, $60 – 2 Extra Small Instances </a:t>
            </a:r>
            <a:r>
              <a:rPr lang="ru-RU" baseline="0" dirty="0" smtClean="0"/>
              <a:t>и ещё </a:t>
            </a:r>
            <a:r>
              <a:rPr lang="en-US" baseline="0" dirty="0" smtClean="0"/>
              <a:t>$1 </a:t>
            </a:r>
            <a:r>
              <a:rPr lang="ru-RU" baseline="0" dirty="0" smtClean="0"/>
              <a:t>на транзакции, и </a:t>
            </a:r>
            <a:r>
              <a:rPr lang="en-US" baseline="0" dirty="0" smtClean="0"/>
              <a:t>$0.3 </a:t>
            </a:r>
            <a:r>
              <a:rPr lang="ru-RU" baseline="0" dirty="0" smtClean="0"/>
              <a:t>на хранение данных.</a:t>
            </a:r>
            <a:endParaRPr lang="ru-RU" baseline="0" dirty="0" smtClean="0"/>
          </a:p>
          <a:p>
            <a:r>
              <a:rPr lang="ru-RU" baseline="0" dirty="0" smtClean="0"/>
              <a:t>Данные многократно реплицируются, что кроме надежности повышает и быстродействие платформы</a:t>
            </a:r>
            <a:r>
              <a:rPr lang="ru-RU" baseline="0" dirty="0" smtClean="0"/>
              <a:t>.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15F6-BA17-4B72-924A-D64336C8AA7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63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 запросы к </a:t>
            </a:r>
            <a:r>
              <a:rPr lang="en-US" dirty="0" smtClean="0"/>
              <a:t>Table Storage </a:t>
            </a:r>
            <a:r>
              <a:rPr lang="ru-RU" dirty="0" smtClean="0"/>
              <a:t>из </a:t>
            </a:r>
            <a:r>
              <a:rPr lang="en-US" dirty="0" smtClean="0"/>
              <a:t>ASP.NET</a:t>
            </a:r>
            <a:r>
              <a:rPr lang="en-US" baseline="0" dirty="0" smtClean="0"/>
              <a:t> </a:t>
            </a:r>
            <a:r>
              <a:rPr lang="ru-RU" baseline="0" dirty="0" smtClean="0"/>
              <a:t>идут через </a:t>
            </a:r>
            <a:r>
              <a:rPr lang="en-US" baseline="0" dirty="0" smtClean="0"/>
              <a:t>LINQ</a:t>
            </a:r>
            <a:r>
              <a:rPr lang="ru-RU" baseline="0" dirty="0" smtClean="0"/>
              <a:t> (если конечно использовать стандартные средства из </a:t>
            </a:r>
            <a:r>
              <a:rPr lang="en-US" baseline="0" dirty="0" smtClean="0"/>
              <a:t>SDK</a:t>
            </a:r>
            <a:r>
              <a:rPr lang="ru-RU" baseline="0" dirty="0" smtClean="0"/>
              <a:t>) и если попытаться применить к </a:t>
            </a:r>
            <a:r>
              <a:rPr lang="en-US" baseline="0" dirty="0" smtClean="0"/>
              <a:t>LINQ</a:t>
            </a:r>
            <a:r>
              <a:rPr lang="ru-RU" baseline="0" dirty="0" smtClean="0"/>
              <a:t>-запросам операции </a:t>
            </a:r>
            <a:r>
              <a:rPr lang="en-US" baseline="0" dirty="0" smtClean="0"/>
              <a:t>Or </a:t>
            </a:r>
            <a:r>
              <a:rPr lang="ru-RU" baseline="0" dirty="0" smtClean="0"/>
              <a:t>или </a:t>
            </a:r>
            <a:r>
              <a:rPr lang="en-US" baseline="0" dirty="0" smtClean="0"/>
              <a:t>Contains </a:t>
            </a:r>
            <a:r>
              <a:rPr lang="ru-RU" baseline="0" dirty="0" smtClean="0"/>
              <a:t>– то они непременно ломались. Поэтому пришлось написать собственное расширение для </a:t>
            </a:r>
            <a:r>
              <a:rPr lang="en-US" baseline="0" dirty="0" smtClean="0"/>
              <a:t>LINQ</a:t>
            </a:r>
            <a:r>
              <a:rPr lang="ru-RU" baseline="0" dirty="0" smtClean="0"/>
              <a:t>, которое позволяет использовать эти операции и существенно облегчило нам жизнь при разработке некоторых модулей.</a:t>
            </a:r>
          </a:p>
          <a:p>
            <a:r>
              <a:rPr lang="ru-RU" baseline="0" dirty="0" smtClean="0"/>
              <a:t>Также мы разработали механизм, который позволяет сохранять данные на жестком диске </a:t>
            </a:r>
            <a:r>
              <a:rPr lang="en-US" baseline="0" dirty="0" smtClean="0"/>
              <a:t>Web Role Instance </a:t>
            </a:r>
            <a:r>
              <a:rPr lang="ru-RU" baseline="0" dirty="0" smtClean="0"/>
              <a:t>и </a:t>
            </a:r>
            <a:r>
              <a:rPr lang="en-US" baseline="0" dirty="0" smtClean="0"/>
              <a:t>Worker Role Instance</a:t>
            </a:r>
            <a:r>
              <a:rPr lang="ru-RU" baseline="0" dirty="0" smtClean="0"/>
              <a:t>, что позволяет экономить на запросах к </a:t>
            </a:r>
            <a:r>
              <a:rPr lang="en-US" baseline="0" dirty="0" smtClean="0"/>
              <a:t>Table Storage </a:t>
            </a:r>
            <a:r>
              <a:rPr lang="ru-RU" baseline="0" dirty="0" smtClean="0"/>
              <a:t>и </a:t>
            </a:r>
            <a:r>
              <a:rPr lang="en-US" baseline="0" dirty="0" smtClean="0"/>
              <a:t>Blob Storage</a:t>
            </a:r>
            <a:r>
              <a:rPr lang="ru-RU" baseline="0" dirty="0" smtClean="0"/>
              <a:t>. Этот механизм включает также и сброс кэша при необходимости.</a:t>
            </a:r>
          </a:p>
          <a:p>
            <a:r>
              <a:rPr lang="ru-RU" baseline="0" dirty="0" smtClean="0"/>
              <a:t>Он частично основывается на механизме обмена сообщениями между ролями. При операции сброса кэша происходит генерация широковещательного запроса ко всем инстанциям и они удаляют соотвествующие участки кэша.</a:t>
            </a:r>
          </a:p>
          <a:p>
            <a:r>
              <a:rPr lang="ru-RU" baseline="0" dirty="0" smtClean="0"/>
              <a:t>На этом же механизме работает управление очередями. При добавлении сообщения в очередь на одну из инстанций </a:t>
            </a:r>
            <a:r>
              <a:rPr lang="en-US" baseline="0" dirty="0" smtClean="0"/>
              <a:t>Worker Role</a:t>
            </a:r>
            <a:r>
              <a:rPr lang="ru-RU" baseline="0" dirty="0" smtClean="0"/>
              <a:t> отправляется сообщение о запуске обработчика этой очереди.</a:t>
            </a:r>
          </a:p>
          <a:p>
            <a:r>
              <a:rPr lang="ru-RU" baseline="0" dirty="0" smtClean="0"/>
              <a:t>На ранних стадиях развития нашего проекта мы не знали каким образом можно сделать динамические списки, наподобие списка публикаций, так, чтобы можно было разбить их на страницы и перемещаться в обе стороны. В одну сторону это делается без проблем. Но затем, мы смогли реализовать систему ключей таким образом, что можно составлять двунаправленные динамические списки со страничностью. То есть добавлять и удалять элементы из любого места списка, при этом страничность работает корректно.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C15F6-BA17-4B72-924A-D64336C8AA7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98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0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61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87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79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1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07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1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16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01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57F0-26F3-4814-92ED-F9AB98B19D1B}" type="datetimeFigureOut">
              <a:rPr lang="ru-RU" smtClean="0"/>
              <a:t>26.02.2012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DCC29-1C7D-4787-97C4-EE865B329C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88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.microsoft.com/en-us/library/windowsazure/hh508997.aspx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772400" cy="1470025"/>
          </a:xfrm>
        </p:spPr>
        <p:txBody>
          <a:bodyPr/>
          <a:lstStyle/>
          <a:p>
            <a:r>
              <a:rPr lang="en-US" sz="6000" dirty="0" err="1" smtClean="0"/>
              <a:t>AtContent</a:t>
            </a:r>
            <a:r>
              <a:rPr lang="en-US" dirty="0" smtClean="0"/>
              <a:t>™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1336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Облачный сервис для создания, распространения и продажи авторского контента</a:t>
            </a:r>
            <a:r>
              <a:rPr lang="en-US" dirty="0" smtClean="0"/>
              <a:t> </a:t>
            </a:r>
            <a:r>
              <a:rPr lang="ru-RU" dirty="0" smtClean="0"/>
              <a:t>с использованием виджетов</a:t>
            </a:r>
            <a:endParaRPr lang="ru-RU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95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chemeClr val="tx1"/>
                </a:solidFill>
              </a:rPr>
              <a:t>Новицкий Вадим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vadim@ifface.com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http://atcontent.com</a:t>
            </a:r>
          </a:p>
        </p:txBody>
      </p:sp>
    </p:spTree>
    <p:extLst>
      <p:ext uri="{BB962C8B-B14F-4D97-AF65-F5344CB8AC3E}">
        <p14:creationId xmlns:p14="http://schemas.microsoft.com/office/powerpoint/2010/main" val="9482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Наши решения для </a:t>
            </a:r>
            <a:r>
              <a:rPr lang="en-US" dirty="0" smtClean="0"/>
              <a:t>Windows Azure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Расширения </a:t>
            </a:r>
            <a:r>
              <a:rPr lang="en-US" dirty="0" smtClean="0"/>
              <a:t>LINQ </a:t>
            </a:r>
            <a:r>
              <a:rPr lang="ru-RU" dirty="0" smtClean="0"/>
              <a:t>для </a:t>
            </a:r>
            <a:r>
              <a:rPr lang="en-US" dirty="0" smtClean="0"/>
              <a:t>Table Storage</a:t>
            </a:r>
          </a:p>
          <a:p>
            <a:pPr lvl="1"/>
            <a:r>
              <a:rPr lang="en-US" dirty="0" smtClean="0"/>
              <a:t>Or and Contains operations</a:t>
            </a:r>
          </a:p>
          <a:p>
            <a:r>
              <a:rPr lang="ru-RU" dirty="0" smtClean="0"/>
              <a:t>Кэширование в </a:t>
            </a:r>
            <a:r>
              <a:rPr lang="en-US" dirty="0" smtClean="0"/>
              <a:t>Instance Storage</a:t>
            </a:r>
          </a:p>
          <a:p>
            <a:r>
              <a:rPr lang="ru-RU" dirty="0" smtClean="0"/>
              <a:t>Обмен сообщениями между ролями</a:t>
            </a:r>
          </a:p>
          <a:p>
            <a:r>
              <a:rPr lang="ru-RU" dirty="0" smtClean="0"/>
              <a:t>Управление очередями</a:t>
            </a:r>
            <a:r>
              <a:rPr lang="en-US" dirty="0" smtClean="0"/>
              <a:t> Azure</a:t>
            </a:r>
            <a:r>
              <a:rPr lang="ru-RU" dirty="0" smtClean="0"/>
              <a:t> </a:t>
            </a:r>
            <a:r>
              <a:rPr lang="en-US" dirty="0" smtClean="0"/>
              <a:t>Queues</a:t>
            </a:r>
          </a:p>
          <a:p>
            <a:r>
              <a:rPr lang="ru-RU" dirty="0" smtClean="0"/>
              <a:t>Модель динамических списков со страничностью в </a:t>
            </a:r>
            <a:r>
              <a:rPr lang="en-US" dirty="0" smtClean="0"/>
              <a:t>Table Storage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952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Новицкий Вадим</a:t>
            </a:r>
          </a:p>
          <a:p>
            <a:pPr marL="0" indent="0" algn="ctr">
              <a:buNone/>
            </a:pPr>
            <a:r>
              <a:rPr lang="en-US" dirty="0" err="1" smtClean="0"/>
              <a:t>IFFace</a:t>
            </a:r>
            <a:r>
              <a:rPr lang="en-US" dirty="0" smtClean="0"/>
              <a:t> Inc.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vadim@ifface.com</a:t>
            </a:r>
          </a:p>
          <a:p>
            <a:pPr marL="0" indent="0" algn="ctr">
              <a:buNone/>
            </a:pPr>
            <a:r>
              <a:rPr lang="en-US" dirty="0" smtClean="0"/>
              <a:t>http://ifface.com</a:t>
            </a:r>
          </a:p>
          <a:p>
            <a:pPr marL="0" indent="0" algn="ctr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164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AtContent</a:t>
            </a:r>
            <a:r>
              <a:rPr lang="en-US" dirty="0" smtClean="0"/>
              <a:t> </a:t>
            </a:r>
            <a:r>
              <a:rPr lang="ru-RU" dirty="0" smtClean="0"/>
              <a:t>— это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Специальный виджет для распространения публикации на любом сайте</a:t>
            </a:r>
          </a:p>
          <a:p>
            <a:r>
              <a:rPr lang="ru-RU" dirty="0" smtClean="0"/>
              <a:t>Интегрированная платежная система для продажи публикации на любом сайте</a:t>
            </a:r>
          </a:p>
          <a:p>
            <a:r>
              <a:rPr lang="ru-RU" dirty="0" smtClean="0"/>
              <a:t>Управление контентом из одного места</a:t>
            </a:r>
          </a:p>
          <a:p>
            <a:r>
              <a:rPr lang="ru-RU" dirty="0" smtClean="0"/>
              <a:t>Аналитика и статистика для авторов и дистрибьюторов публикаций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63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Cont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599" y="0"/>
            <a:ext cx="7924801" cy="63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8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Azure</a:t>
            </a:r>
          </a:p>
          <a:p>
            <a:r>
              <a:rPr lang="en-US" dirty="0" smtClean="0"/>
              <a:t>ASP.NET MVC 3</a:t>
            </a:r>
          </a:p>
          <a:p>
            <a:r>
              <a:rPr lang="en-US" dirty="0" smtClean="0"/>
              <a:t>JavaScript (Native AJAX,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PayPal Payment System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Lucene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40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r>
              <a:rPr lang="en-US" dirty="0" smtClean="0"/>
              <a:t> Windows Azure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Web Roles</a:t>
            </a:r>
          </a:p>
          <a:p>
            <a:r>
              <a:rPr lang="en-US" dirty="0" smtClean="0"/>
              <a:t>Azure Worker Roles</a:t>
            </a:r>
          </a:p>
          <a:p>
            <a:r>
              <a:rPr lang="en-US" dirty="0" smtClean="0"/>
              <a:t>Azure Table Storage</a:t>
            </a:r>
          </a:p>
          <a:p>
            <a:r>
              <a:rPr lang="en-US" dirty="0" smtClean="0"/>
              <a:t>Azure Blob Storage</a:t>
            </a:r>
          </a:p>
          <a:p>
            <a:r>
              <a:rPr lang="en-US" dirty="0" smtClean="0"/>
              <a:t>Azure Queues</a:t>
            </a:r>
          </a:p>
          <a:p>
            <a:r>
              <a:rPr lang="en-US" dirty="0" smtClean="0"/>
              <a:t>Azure SQL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1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Первый опыт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Механизм реализации сессий</a:t>
            </a:r>
          </a:p>
          <a:p>
            <a:r>
              <a:rPr lang="ru-RU" dirty="0" smtClean="0"/>
              <a:t>Работа с эмулятором</a:t>
            </a:r>
          </a:p>
          <a:p>
            <a:r>
              <a:rPr lang="ru-RU" dirty="0" smtClean="0"/>
              <a:t>Доменное имя</a:t>
            </a:r>
          </a:p>
          <a:p>
            <a:pPr lvl="1"/>
            <a:r>
              <a:rPr lang="ru-RU" dirty="0" smtClean="0"/>
              <a:t>Для эмулятора</a:t>
            </a:r>
          </a:p>
          <a:p>
            <a:pPr lvl="1"/>
            <a:r>
              <a:rPr lang="ru-RU" dirty="0" smtClean="0"/>
              <a:t>Для облака</a:t>
            </a:r>
          </a:p>
          <a:p>
            <a:r>
              <a:rPr lang="ru-RU" dirty="0" smtClean="0"/>
              <a:t>Особенности </a:t>
            </a:r>
            <a:r>
              <a:rPr lang="en-US" dirty="0" smtClean="0"/>
              <a:t>Table Storage</a:t>
            </a:r>
            <a:endParaRPr lang="ru-RU" dirty="0" smtClean="0"/>
          </a:p>
          <a:p>
            <a:pPr lvl="1"/>
            <a:r>
              <a:rPr lang="ru-RU" dirty="0" smtClean="0"/>
              <a:t>Правильный выбор ключей</a:t>
            </a:r>
          </a:p>
          <a:p>
            <a:pPr lvl="1"/>
            <a:r>
              <a:rPr lang="ru-RU" dirty="0" smtClean="0"/>
              <a:t>Нереляционная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7897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Особенности подбора ключей</a:t>
            </a:r>
            <a:endParaRPr lang="ru-RU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1521"/>
            <a:ext cx="8229600" cy="3703320"/>
          </a:xfrm>
        </p:spPr>
      </p:pic>
      <p:sp>
        <p:nvSpPr>
          <p:cNvPr id="6" name="TextBox 5"/>
          <p:cNvSpPr txBox="1"/>
          <p:nvPr/>
        </p:nvSpPr>
        <p:spPr>
          <a:xfrm>
            <a:off x="609600" y="5791200"/>
            <a:ext cx="808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Источник - </a:t>
            </a:r>
            <a:r>
              <a:rPr lang="en-US" dirty="0">
                <a:hlinkClick r:id="rId4"/>
              </a:rPr>
              <a:t>http://msdn.microsoft.com/en-us/library/windowsazure/hh508997.aspx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75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Особенности подбора ключей</a:t>
            </a:r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PartitionKey</a:t>
            </a:r>
            <a:r>
              <a:rPr lang="en-US" dirty="0" smtClean="0"/>
              <a:t> </a:t>
            </a:r>
            <a:r>
              <a:rPr lang="ru-RU" dirty="0" smtClean="0"/>
              <a:t>не должно быть очень мало и очень много</a:t>
            </a:r>
          </a:p>
          <a:p>
            <a:r>
              <a:rPr lang="ru-RU" dirty="0" smtClean="0"/>
              <a:t>Данные должны равномерно сегментироваться по секциям</a:t>
            </a:r>
          </a:p>
          <a:p>
            <a:r>
              <a:rPr lang="en-US" dirty="0" err="1" smtClean="0"/>
              <a:t>PartitionKey</a:t>
            </a:r>
            <a:r>
              <a:rPr lang="en-US" dirty="0" smtClean="0"/>
              <a:t> </a:t>
            </a:r>
            <a:r>
              <a:rPr lang="ru-RU" dirty="0" smtClean="0"/>
              <a:t>должен хорошо вычисляться из входных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44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Преимущества </a:t>
            </a:r>
            <a:r>
              <a:rPr lang="en-US" dirty="0" smtClean="0"/>
              <a:t>Azure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Высокий потенциал для масштабируемости</a:t>
            </a:r>
          </a:p>
          <a:p>
            <a:pPr lvl="1"/>
            <a:r>
              <a:rPr lang="ru-RU" dirty="0" smtClean="0"/>
              <a:t>Нагрузочные тесты на 50 000 000 записей</a:t>
            </a:r>
          </a:p>
          <a:p>
            <a:pPr lvl="1"/>
            <a:r>
              <a:rPr lang="ru-RU" dirty="0" smtClean="0"/>
              <a:t>Время </a:t>
            </a:r>
            <a:r>
              <a:rPr lang="ru-RU" dirty="0" smtClean="0"/>
              <a:t>выбора записи из </a:t>
            </a:r>
            <a:r>
              <a:rPr lang="en-US" dirty="0" smtClean="0"/>
              <a:t>Table </a:t>
            </a:r>
            <a:r>
              <a:rPr lang="en-US" dirty="0" smtClean="0"/>
              <a:t>Storage</a:t>
            </a:r>
            <a:r>
              <a:rPr lang="ru-RU" dirty="0" smtClean="0"/>
              <a:t> — </a:t>
            </a:r>
            <a:r>
              <a:rPr lang="ru-RU" dirty="0" smtClean="0"/>
              <a:t>50 </a:t>
            </a:r>
            <a:r>
              <a:rPr lang="ru-RU" dirty="0" smtClean="0"/>
              <a:t>мс</a:t>
            </a:r>
          </a:p>
          <a:p>
            <a:pPr lvl="1"/>
            <a:r>
              <a:rPr lang="ru-RU" dirty="0" smtClean="0"/>
              <a:t>Время добавления записи в </a:t>
            </a:r>
            <a:r>
              <a:rPr lang="en-US" dirty="0" smtClean="0"/>
              <a:t>Table Storage — 100</a:t>
            </a:r>
            <a:r>
              <a:rPr lang="ru-RU" dirty="0" smtClean="0"/>
              <a:t> мс</a:t>
            </a:r>
            <a:endParaRPr lang="en-US" dirty="0" smtClean="0"/>
          </a:p>
          <a:p>
            <a:r>
              <a:rPr lang="ru-RU" dirty="0" smtClean="0"/>
              <a:t>Низкая стоимость ресурсов</a:t>
            </a:r>
          </a:p>
          <a:p>
            <a:r>
              <a:rPr lang="ru-RU" dirty="0" smtClean="0"/>
              <a:t>Высокая надежность платформы</a:t>
            </a:r>
          </a:p>
          <a:p>
            <a:r>
              <a:rPr lang="ru-RU" dirty="0" smtClean="0"/>
              <a:t>Всесторонняя поддержка </a:t>
            </a:r>
            <a:r>
              <a:rPr lang="en-US" dirty="0" smtClean="0"/>
              <a:t>Microsoft</a:t>
            </a:r>
            <a:r>
              <a:rPr lang="ru-RU" dirty="0" smtClean="0"/>
              <a:t> — программа </a:t>
            </a:r>
            <a:r>
              <a:rPr lang="en-US" dirty="0" err="1" smtClean="0"/>
              <a:t>BizSpark</a:t>
            </a:r>
            <a:r>
              <a:rPr lang="en-US" dirty="0" smtClean="0"/>
              <a:t>, </a:t>
            </a:r>
            <a:r>
              <a:rPr lang="ru-RU" dirty="0" smtClean="0"/>
              <a:t>триал для </a:t>
            </a:r>
            <a:r>
              <a:rPr lang="en-US" dirty="0" smtClean="0"/>
              <a:t>Windows Azure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877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73AA01B4D1634CBDA2E333B4817ABB" ma:contentTypeVersion="0" ma:contentTypeDescription="Create a new document." ma:contentTypeScope="" ma:versionID="f0a70ab4f4bfc05796d6300e769839a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53e09f7219bde86743a2589bfdebbf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7A15D4-3E97-4BB3-87C4-F017688CD48F}"/>
</file>

<file path=customXml/itemProps2.xml><?xml version="1.0" encoding="utf-8"?>
<ds:datastoreItem xmlns:ds="http://schemas.openxmlformats.org/officeDocument/2006/customXml" ds:itemID="{364773F1-353E-4F14-BFC8-87CDEFF3CA04}"/>
</file>

<file path=customXml/itemProps3.xml><?xml version="1.0" encoding="utf-8"?>
<ds:datastoreItem xmlns:ds="http://schemas.openxmlformats.org/officeDocument/2006/customXml" ds:itemID="{22CA184E-92CA-4835-954F-F011706EE25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</TotalTime>
  <Words>1655</Words>
  <Application>Microsoft Office PowerPoint</Application>
  <PresentationFormat>On-screen Show (4:3)</PresentationFormat>
  <Paragraphs>94</Paragraphs>
  <Slides>11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AtContent™</vt:lpstr>
      <vt:lpstr>AtContent — это</vt:lpstr>
      <vt:lpstr>PowerPoint Presentation</vt:lpstr>
      <vt:lpstr>Технологии</vt:lpstr>
      <vt:lpstr>Технологии Windows Azure</vt:lpstr>
      <vt:lpstr>Первый опыт</vt:lpstr>
      <vt:lpstr>Особенности подбора ключей</vt:lpstr>
      <vt:lpstr>Особенности подбора ключей</vt:lpstr>
      <vt:lpstr>Преимущества Azure</vt:lpstr>
      <vt:lpstr>Наши решения для Windows Azure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</dc:creator>
  <cp:lastModifiedBy>Vadim</cp:lastModifiedBy>
  <cp:revision>37</cp:revision>
  <dcterms:created xsi:type="dcterms:W3CDTF">2012-02-22T07:18:04Z</dcterms:created>
  <dcterms:modified xsi:type="dcterms:W3CDTF">2012-02-27T07:21:56Z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0x010100FA73AA01B4D1634CBDA2E333B4817ABB</vt:lpwstr>
  </property>
</Properties>
</file>